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4" r:id="rId4"/>
    <p:sldId id="262" r:id="rId5"/>
    <p:sldId id="271" r:id="rId6"/>
    <p:sldId id="266" r:id="rId7"/>
    <p:sldId id="267" r:id="rId8"/>
    <p:sldId id="269" r:id="rId9"/>
    <p:sldId id="259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09"/>
    <p:restoredTop sz="94710"/>
  </p:normalViewPr>
  <p:slideViewPr>
    <p:cSldViewPr snapToGrid="0" snapToObjects="1">
      <p:cViewPr>
        <p:scale>
          <a:sx n="132" d="100"/>
          <a:sy n="132" d="100"/>
        </p:scale>
        <p:origin x="896" y="5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854DEE1C-7FD6-4FA0-A96A-BDF952F1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4370227"/>
            <a:ext cx="6858000" cy="1193138"/>
          </a:xfrm>
        </p:spPr>
        <p:txBody>
          <a:bodyPr>
            <a:normAutofit/>
          </a:bodyPr>
          <a:lstStyle/>
          <a:p>
            <a:r>
              <a:rPr lang="de-CH" sz="3800"/>
              <a:t>Der Große Segler wird autonom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636465"/>
            <a:ext cx="6858000" cy="64678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CH" sz="2700" dirty="0"/>
              <a:t>Projektstatus, Herausforderungen und Erfolge</a:t>
            </a:r>
          </a:p>
        </p:txBody>
      </p:sp>
      <p:pic>
        <p:nvPicPr>
          <p:cNvPr id="4" name="image1.jpg" descr="Ein Bild, das draußen, Straße, Gras, Gelände enthält.&#10;&#10;Automatisch generierte Beschreibung">
            <a:extLst>
              <a:ext uri="{FF2B5EF4-FFF2-40B4-BE49-F238E27FC236}">
                <a16:creationId xmlns:a16="http://schemas.microsoft.com/office/drawing/2014/main" id="{7091A85D-8E59-8271-C8E3-CDD1EC07F0A5}"/>
              </a:ext>
            </a:extLst>
          </p:cNvPr>
          <p:cNvPicPr/>
          <p:nvPr/>
        </p:nvPicPr>
        <p:blipFill>
          <a:blip r:embed="rId2"/>
          <a:srcRect b="15805"/>
          <a:stretch/>
        </p:blipFill>
        <p:spPr>
          <a:xfrm>
            <a:off x="1267534" y="386205"/>
            <a:ext cx="6677581" cy="3766876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de-CH" sz="4700"/>
              <a:t>Nächste Schritte und Ausblick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endParaRPr lang="de-CH" sz="1900"/>
          </a:p>
          <a:p>
            <a:pPr>
              <a:buFontTx/>
              <a:buChar char="-"/>
              <a:defRPr sz="1800">
                <a:solidFill>
                  <a:srgbClr val="000000"/>
                </a:solidFill>
              </a:defRPr>
            </a:pPr>
            <a:r>
              <a:rPr lang="de-CH" sz="1900"/>
              <a:t>Distanzmessung mit TOF Senors (Problem lösen)</a:t>
            </a:r>
          </a:p>
          <a:p>
            <a:pPr>
              <a:buFontTx/>
              <a:buChar char="-"/>
              <a:defRPr sz="1800">
                <a:solidFill>
                  <a:srgbClr val="000000"/>
                </a:solidFill>
              </a:defRPr>
            </a:pPr>
            <a:r>
              <a:rPr lang="de-CH" sz="1900"/>
              <a:t>Parameter für Butterfly Modus einstellen</a:t>
            </a:r>
          </a:p>
          <a:p>
            <a:pPr>
              <a:buFontTx/>
              <a:buChar char="-"/>
              <a:defRPr sz="1800">
                <a:solidFill>
                  <a:srgbClr val="000000"/>
                </a:solidFill>
              </a:defRPr>
            </a:pPr>
            <a:r>
              <a:rPr lang="de-CH" sz="1900"/>
              <a:t>Parameter für Landen/Starten einstellen</a:t>
            </a:r>
          </a:p>
          <a:p>
            <a:pPr>
              <a:buFontTx/>
              <a:buChar char="-"/>
              <a:defRPr sz="1800">
                <a:solidFill>
                  <a:srgbClr val="000000"/>
                </a:solidFill>
              </a:defRPr>
            </a:pPr>
            <a:r>
              <a:rPr lang="de-CH" sz="1900"/>
              <a:t>Unisense e über S-bus in System einbinden</a:t>
            </a:r>
          </a:p>
          <a:p>
            <a:pPr lvl="1">
              <a:buFontTx/>
              <a:buChar char="-"/>
              <a:defRPr sz="1800">
                <a:solidFill>
                  <a:srgbClr val="000000"/>
                </a:solidFill>
              </a:defRPr>
            </a:pPr>
            <a:r>
              <a:rPr lang="de-CH" sz="1900"/>
              <a:t>Liefert Batteriespannung und Drehzahl</a:t>
            </a:r>
          </a:p>
          <a:p>
            <a:pPr>
              <a:buFontTx/>
              <a:buChar char="-"/>
              <a:defRPr sz="1800">
                <a:solidFill>
                  <a:srgbClr val="000000"/>
                </a:solidFill>
              </a:defRPr>
            </a:pPr>
            <a:endParaRPr lang="de-CH" sz="1900"/>
          </a:p>
          <a:p>
            <a:pPr>
              <a:buFontTx/>
              <a:buChar char="-"/>
              <a:defRPr sz="1800">
                <a:solidFill>
                  <a:srgbClr val="000000"/>
                </a:solidFill>
              </a:defRPr>
            </a:pPr>
            <a:endParaRPr lang="de-CH" sz="1900"/>
          </a:p>
          <a:p>
            <a:pPr>
              <a:buFontTx/>
              <a:buChar char="-"/>
              <a:defRPr sz="1800">
                <a:solidFill>
                  <a:srgbClr val="000000"/>
                </a:solidFill>
              </a:defRPr>
            </a:pPr>
            <a:endParaRPr lang="de-CH"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283083-B826-C18F-0958-118B1F1D6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de-CH" sz="4700" dirty="0"/>
              <a:t>Wofür ist unser Projekt?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EE0EAE-90CA-E6BA-08AB-8FD26C39B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r>
              <a:rPr lang="de-CH" sz="1900" dirty="0"/>
              <a:t>Grosser Segler grossflächige Strahlungsmessung</a:t>
            </a:r>
          </a:p>
          <a:p>
            <a:r>
              <a:rPr lang="de-CH" sz="1900" dirty="0"/>
              <a:t>Fläche autonom abfliegen (Start auf Wagen und landen auf Wiese)</a:t>
            </a:r>
          </a:p>
          <a:p>
            <a:r>
              <a:rPr lang="de-CH" sz="1900" dirty="0"/>
              <a:t>Mit </a:t>
            </a:r>
            <a:r>
              <a:rPr lang="de-CH" sz="1900" dirty="0" err="1"/>
              <a:t>Map</a:t>
            </a:r>
            <a:r>
              <a:rPr lang="de-CH" sz="1900" dirty="0"/>
              <a:t> kann kleinere Instanz (Drohne) genauere Messungen durchführen</a:t>
            </a:r>
          </a:p>
          <a:p>
            <a:r>
              <a:rPr lang="de-CH" sz="1900" dirty="0"/>
              <a:t>Der Bodenroboter erfasst lokal Messwerte genauer</a:t>
            </a:r>
          </a:p>
          <a:p>
            <a:endParaRPr lang="de-CH" sz="1900" dirty="0"/>
          </a:p>
          <a:p>
            <a:endParaRPr lang="de-CH" sz="1900" dirty="0"/>
          </a:p>
          <a:p>
            <a:endParaRPr lang="de-CH" sz="1900" dirty="0"/>
          </a:p>
          <a:p>
            <a:endParaRPr lang="de-CH" sz="1900" dirty="0"/>
          </a:p>
          <a:p>
            <a:endParaRPr lang="de-CH" sz="1900" dirty="0"/>
          </a:p>
          <a:p>
            <a:endParaRPr lang="de-CH" sz="1900" dirty="0"/>
          </a:p>
        </p:txBody>
      </p:sp>
    </p:spTree>
    <p:extLst>
      <p:ext uri="{BB962C8B-B14F-4D97-AF65-F5344CB8AC3E}">
        <p14:creationId xmlns:p14="http://schemas.microsoft.com/office/powerpoint/2010/main" val="2221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D1BD85F-65FC-21E1-0A44-7A2810C00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de-CH" sz="4700"/>
              <a:t>Ausgangslage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E334751-B1A6-2BF8-2663-3B6A75CEF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r>
              <a:rPr lang="de-CH" sz="1900" b="1"/>
              <a:t>Kleiner Segler</a:t>
            </a:r>
            <a:endParaRPr lang="de-CH" sz="1900"/>
          </a:p>
          <a:p>
            <a:pPr marL="285750" indent="-285750">
              <a:buFontTx/>
              <a:buChar char="-"/>
            </a:pPr>
            <a:r>
              <a:rPr lang="de-CH" sz="1900"/>
              <a:t>Flugfähig mit anderem Flugcontroller ausgerüstet</a:t>
            </a:r>
          </a:p>
          <a:p>
            <a:pPr marL="285750" indent="-285750">
              <a:buFontTx/>
              <a:buChar char="-"/>
            </a:pPr>
            <a:r>
              <a:rPr lang="de-CH" sz="1900"/>
              <a:t>TOF, Airspeedsensor ausstattet</a:t>
            </a:r>
          </a:p>
          <a:p>
            <a:pPr marL="285750" indent="-285750">
              <a:buFontTx/>
              <a:buChar char="-"/>
            </a:pPr>
            <a:endParaRPr lang="de-CH" sz="1900"/>
          </a:p>
          <a:p>
            <a:r>
              <a:rPr lang="de-CH" sz="1900" b="1"/>
              <a:t>Grosser Segler</a:t>
            </a:r>
          </a:p>
          <a:p>
            <a:pPr marL="285750" indent="-285750">
              <a:buFontTx/>
              <a:buChar char="-"/>
            </a:pPr>
            <a:r>
              <a:rPr lang="de-CH" sz="1900"/>
              <a:t>Flugfähig ausgestattet mit manueller Steuerung</a:t>
            </a:r>
          </a:p>
          <a:p>
            <a:endParaRPr lang="de-CH" sz="1900"/>
          </a:p>
          <a:p>
            <a:pPr marL="285750" indent="-285750">
              <a:buFontTx/>
              <a:buChar char="-"/>
            </a:pPr>
            <a:endParaRPr lang="de-CH" sz="1900"/>
          </a:p>
          <a:p>
            <a:pPr marL="285750" indent="-285750">
              <a:buFontTx/>
              <a:buChar char="-"/>
            </a:pPr>
            <a:endParaRPr lang="de-CH" sz="1900"/>
          </a:p>
          <a:p>
            <a:pPr marL="285750" indent="-285750">
              <a:buFontTx/>
              <a:buChar char="-"/>
            </a:pPr>
            <a:endParaRPr lang="de-CH" sz="1900"/>
          </a:p>
          <a:p>
            <a:pPr marL="285750" indent="-285750">
              <a:buFontTx/>
              <a:buChar char="-"/>
            </a:pPr>
            <a:endParaRPr lang="de-CH" sz="1900"/>
          </a:p>
          <a:p>
            <a:pPr marL="285750" indent="-285750">
              <a:buFontTx/>
              <a:buChar char="-"/>
            </a:pPr>
            <a:endParaRPr lang="de-CH" sz="1900"/>
          </a:p>
        </p:txBody>
      </p:sp>
    </p:spTree>
    <p:extLst>
      <p:ext uri="{BB962C8B-B14F-4D97-AF65-F5344CB8AC3E}">
        <p14:creationId xmlns:p14="http://schemas.microsoft.com/office/powerpoint/2010/main" val="1744745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08EA103-74C5-B44A-7BD0-7CDF1C40E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de-CH" sz="4700"/>
              <a:t>Verbindliche Kriterien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DD3619-1829-0F2B-9966-F584B778F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de-CH" sz="1300" b="1">
                <a:effectLst/>
                <a:highlight>
                  <a:srgbClr val="FFFF00"/>
                </a:highlight>
                <a:latin typeface="Arial" panose="020B0604020202020204" pitchFamily="34" charset="0"/>
                <a:ea typeface="Arial" panose="020B0604020202020204" pitchFamily="34" charset="0"/>
              </a:rPr>
              <a:t>Autonomes gerades Starten auf einem Startwagen</a:t>
            </a:r>
            <a:r>
              <a:rPr lang="de-CH" sz="1300">
                <a:effectLst/>
              </a:rPr>
              <a:t> 	</a:t>
            </a:r>
          </a:p>
          <a:p>
            <a:pPr>
              <a:lnSpc>
                <a:spcPct val="90000"/>
              </a:lnSpc>
            </a:pPr>
            <a:r>
              <a:rPr lang="de-CH" sz="13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Bleibt auf einer geraden betonierten Startbahn mit 4m Breite.</a:t>
            </a:r>
          </a:p>
          <a:p>
            <a:pPr marL="342900" lvl="1" indent="-342900">
              <a:lnSpc>
                <a:spcPct val="90000"/>
              </a:lnSpc>
              <a:buFont typeface="Arial"/>
              <a:buChar char="•"/>
            </a:pPr>
            <a:r>
              <a:rPr lang="de-CH" sz="1300">
                <a:latin typeface="Arial" panose="020B0604020202020204" pitchFamily="34" charset="0"/>
              </a:rPr>
              <a:t>Segler muss in stabiler Fluglage den Startwagen verlassen.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CH" sz="1300" b="1">
                <a:highlight>
                  <a:srgbClr val="FFFF00"/>
                </a:highlight>
                <a:latin typeface="Arial" panose="020B0604020202020204" pitchFamily="34" charset="0"/>
              </a:rPr>
              <a:t>Autonomes Fliegen </a:t>
            </a:r>
          </a:p>
          <a:p>
            <a:pPr marL="342900" lvl="1" indent="-342900">
              <a:lnSpc>
                <a:spcPct val="90000"/>
              </a:lnSpc>
              <a:buFont typeface="Arial"/>
              <a:buChar char="•"/>
            </a:pPr>
            <a:r>
              <a:rPr lang="de-CH" sz="1300">
                <a:latin typeface="Arial" panose="020B0604020202020204" pitchFamily="34" charset="0"/>
              </a:rPr>
              <a:t>Der Segler muss von Entwicklern vorher definierter Track abfliegen können. </a:t>
            </a:r>
          </a:p>
          <a:p>
            <a:pPr marL="0" lvl="1" indent="0">
              <a:lnSpc>
                <a:spcPct val="90000"/>
              </a:lnSpc>
              <a:buNone/>
            </a:pPr>
            <a:r>
              <a:rPr lang="de-CH" sz="1300" b="1">
                <a:highlight>
                  <a:srgbClr val="FFFF00"/>
                </a:highlight>
                <a:latin typeface="Arial" panose="020B0604020202020204" pitchFamily="34" charset="0"/>
              </a:rPr>
              <a:t>Autonomes Landen </a:t>
            </a:r>
          </a:p>
          <a:p>
            <a:pPr marL="342900" lvl="1" indent="-342900">
              <a:lnSpc>
                <a:spcPct val="90000"/>
              </a:lnSpc>
              <a:buFont typeface="Arial"/>
              <a:buChar char="•"/>
            </a:pPr>
            <a:r>
              <a:rPr lang="de-CH" sz="1300">
                <a:latin typeface="Arial" panose="020B0604020202020204" pitchFamily="34" charset="0"/>
              </a:rPr>
              <a:t>Der Segler ist nach dem Landen ohne Beschädigung.</a:t>
            </a:r>
          </a:p>
          <a:p>
            <a:pPr marL="342900" lvl="1" indent="-342900">
              <a:lnSpc>
                <a:spcPct val="90000"/>
              </a:lnSpc>
              <a:buFont typeface="Arial"/>
              <a:buChar char="•"/>
            </a:pPr>
            <a:r>
              <a:rPr lang="de-CH" sz="1300">
                <a:latin typeface="Arial" panose="020B0604020202020204" pitchFamily="34" charset="0"/>
              </a:rPr>
              <a:t>Der Landeanflug findet mit aktivierter Gleitwinkelsteuerung statt.</a:t>
            </a:r>
          </a:p>
          <a:p>
            <a:pPr marL="342900" lvl="1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de-CH" sz="1300">
                <a:latin typeface="Arial" panose="020B0604020202020204" pitchFamily="34" charset="0"/>
              </a:rPr>
              <a:t>Für den Landeanflug können 3 verschiedene Gleitwinkel eingestellt werden.</a:t>
            </a:r>
          </a:p>
          <a:p>
            <a:pPr marL="342900" lvl="1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de-CH" sz="1300">
                <a:latin typeface="Arial" panose="020B0604020202020204" pitchFamily="34" charset="0"/>
              </a:rPr>
              <a:t>Der Segler muss innerhalb eines definierten Landungsbereiches 4m Breite und 20m Länge landen. </a:t>
            </a:r>
          </a:p>
          <a:p>
            <a:pPr marL="0" lvl="1" indent="0">
              <a:lnSpc>
                <a:spcPct val="90000"/>
              </a:lnSpc>
              <a:buNone/>
            </a:pPr>
            <a:r>
              <a:rPr lang="de-CH" sz="1300" b="1">
                <a:highlight>
                  <a:srgbClr val="FFFF00"/>
                </a:highlight>
                <a:latin typeface="Arial" panose="020B0604020202020204" pitchFamily="34" charset="0"/>
              </a:rPr>
              <a:t>6-Klappen Steuerung </a:t>
            </a:r>
          </a:p>
          <a:p>
            <a:pPr marL="342900" lvl="1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de-CH" sz="1300">
                <a:latin typeface="Arial" panose="020B0604020202020204" pitchFamily="34" charset="0"/>
              </a:rPr>
              <a:t>Konﬁgurierbare Nutzung der 6-Klappenﬂäche in der Querruderfunktion </a:t>
            </a:r>
          </a:p>
          <a:p>
            <a:pPr marL="342900" lvl="1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de-CH" sz="1300">
                <a:latin typeface="Arial" panose="020B0604020202020204" pitchFamily="34" charset="0"/>
              </a:rPr>
              <a:t>Konﬁgurierbare Nutzung der 6-Klappenﬂäche als Abstiegskontrolle (Butterﬂy etc.) </a:t>
            </a:r>
          </a:p>
          <a:p>
            <a:pPr marL="0" lvl="1" indent="0">
              <a:lnSpc>
                <a:spcPct val="90000"/>
              </a:lnSpc>
              <a:buNone/>
            </a:pPr>
            <a:r>
              <a:rPr lang="de-CH" sz="1300" b="1">
                <a:highlight>
                  <a:srgbClr val="FFFF00"/>
                </a:highlight>
                <a:latin typeface="Arial" panose="020B0604020202020204" pitchFamily="34" charset="0"/>
              </a:rPr>
              <a:t>Startabbruch bei Nichteinhaltung gesetzter Parameter </a:t>
            </a:r>
          </a:p>
          <a:p>
            <a:pPr marL="342900" lvl="1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de-CH" sz="1300">
                <a:latin typeface="Arial" panose="020B0604020202020204" pitchFamily="34" charset="0"/>
              </a:rPr>
              <a:t>Falls Startwagen mehr als 20 Grad von der Startbahn abkommt, muss der Motor ausgeschaltet werden und Höhenruder neutral gestellt werden. </a:t>
            </a:r>
          </a:p>
          <a:p>
            <a:pPr>
              <a:lnSpc>
                <a:spcPct val="90000"/>
              </a:lnSpc>
            </a:pPr>
            <a:endParaRPr lang="de-CH" sz="130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3604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02452-73D7-1F2B-4CE4-28D7A6D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Wie funktioniert es?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01DA6E-6652-4245-56BA-626EFD1BC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Hardware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5F7EFC7-F75F-5193-0AE2-8F736F564B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CH" dirty="0"/>
              <a:t>Software</a:t>
            </a:r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2BBFADF7-CDB0-CA52-CC27-976FBE22793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645024" y="2292349"/>
            <a:ext cx="4051150" cy="2118783"/>
          </a:xfrm>
          <a:prstGeom prst="rect">
            <a:avLst/>
          </a:prstGeom>
        </p:spPr>
      </p:pic>
      <p:pic>
        <p:nvPicPr>
          <p:cNvPr id="11" name="Inhaltsplatzhalter 10" descr="Ein Bild, das Text, Screenshot, Diagramm enthält.&#10;&#10;Automatisch generierte Beschreibung">
            <a:extLst>
              <a:ext uri="{FF2B5EF4-FFF2-40B4-BE49-F238E27FC236}">
                <a16:creationId xmlns:a16="http://schemas.microsoft.com/office/drawing/2014/main" id="{DABE6AAA-660B-4020-C15D-BC844F8DEB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3196" y="2174875"/>
            <a:ext cx="3508195" cy="3951288"/>
          </a:xfrm>
        </p:spPr>
      </p:pic>
    </p:spTree>
    <p:extLst>
      <p:ext uri="{BB962C8B-B14F-4D97-AF65-F5344CB8AC3E}">
        <p14:creationId xmlns:p14="http://schemas.microsoft.com/office/powerpoint/2010/main" val="150845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1B60A50-4E0D-9DEA-F892-65BF5F43A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de-CH" sz="4700"/>
              <a:t>Wie erreichen wir unser Ziel?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E7AD85-1841-E901-4FCD-F3F190D24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r>
              <a:rPr lang="de-CH" sz="1900"/>
              <a:t>HW-Einbau kleiner Segler</a:t>
            </a:r>
          </a:p>
          <a:p>
            <a:r>
              <a:rPr lang="de-CH" sz="1900"/>
              <a:t>Flugkontroller Software aufsetzen</a:t>
            </a:r>
          </a:p>
          <a:p>
            <a:r>
              <a:rPr lang="de-CH" sz="1900"/>
              <a:t>Mission Planner Parameter richtig setzen</a:t>
            </a:r>
          </a:p>
          <a:p>
            <a:r>
              <a:rPr lang="de-CH" sz="1900"/>
              <a:t>Fliegen/landen testen</a:t>
            </a:r>
          </a:p>
          <a:p>
            <a:r>
              <a:rPr lang="de-CH" sz="1900"/>
              <a:t>HW-Umbau in grossen Segler</a:t>
            </a:r>
          </a:p>
          <a:p>
            <a:r>
              <a:rPr lang="de-CH" sz="1900"/>
              <a:t>Mission Planner Parameter anpassen</a:t>
            </a:r>
          </a:p>
          <a:p>
            <a:r>
              <a:rPr lang="de-CH" sz="1900"/>
              <a:t>Lua Skript für 6 Klappensteuerung erstellen</a:t>
            </a:r>
          </a:p>
          <a:p>
            <a:r>
              <a:rPr lang="de-CH" sz="1900"/>
              <a:t>Fliegen/Landen/Starten testen</a:t>
            </a:r>
          </a:p>
          <a:p>
            <a:r>
              <a:rPr lang="de-CH" sz="1900"/>
              <a:t>Fine Tuning</a:t>
            </a:r>
          </a:p>
          <a:p>
            <a:endParaRPr lang="de-CH" sz="1900"/>
          </a:p>
        </p:txBody>
      </p:sp>
    </p:spTree>
    <p:extLst>
      <p:ext uri="{BB962C8B-B14F-4D97-AF65-F5344CB8AC3E}">
        <p14:creationId xmlns:p14="http://schemas.microsoft.com/office/powerpoint/2010/main" val="768568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de-CH" sz="4700"/>
              <a:t>Wo stehen wir?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CH" sz="1900" dirty="0"/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Hardware in kleinen Segler integriert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Raspberry </a:t>
            </a:r>
            <a:r>
              <a:rPr lang="de-CH" sz="1900" dirty="0" err="1"/>
              <a:t>pi</a:t>
            </a:r>
            <a:r>
              <a:rPr lang="de-CH" sz="1900" dirty="0"/>
              <a:t> mit </a:t>
            </a:r>
            <a:r>
              <a:rPr lang="de-CH" sz="1900" dirty="0" err="1"/>
              <a:t>Navio</a:t>
            </a:r>
            <a:r>
              <a:rPr lang="de-CH" sz="1900" dirty="0"/>
              <a:t> 2 aufgesetzt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Telemetriedaten funktionieren bis auf </a:t>
            </a:r>
            <a:r>
              <a:rPr lang="de-CH" sz="1900" dirty="0" err="1"/>
              <a:t>Rangefinder</a:t>
            </a:r>
            <a:r>
              <a:rPr lang="de-CH" sz="1900" dirty="0"/>
              <a:t> (TOF-Sensor und </a:t>
            </a:r>
            <a:r>
              <a:rPr lang="de-CH" sz="1900" dirty="0" err="1"/>
              <a:t>Unisense</a:t>
            </a:r>
            <a:r>
              <a:rPr lang="de-CH" sz="1900" dirty="0"/>
              <a:t> </a:t>
            </a:r>
            <a:r>
              <a:rPr lang="de-CH" sz="1900" dirty="0" err="1"/>
              <a:t>e</a:t>
            </a:r>
            <a:r>
              <a:rPr lang="de-CH" sz="1900" dirty="0"/>
              <a:t>)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Fernsteuerung und </a:t>
            </a:r>
            <a:r>
              <a:rPr lang="de-CH" sz="1900" dirty="0" err="1"/>
              <a:t>Ardupilot</a:t>
            </a:r>
            <a:r>
              <a:rPr lang="de-CH" sz="1900" dirty="0"/>
              <a:t> konfiguriert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Testflüge mit kleinem Segler abgeschlossen (bis aufs Landen)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HW-Einbau in grossen Segler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Was machen wir mit TOF-Sensor?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endParaRPr lang="de-CH" sz="1900" dirty="0"/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endParaRPr lang="de-CH" sz="1900" dirty="0"/>
          </a:p>
          <a:p>
            <a:pPr>
              <a:defRPr sz="1800">
                <a:solidFill>
                  <a:srgbClr val="000000"/>
                </a:solidFill>
              </a:defRPr>
            </a:pPr>
            <a:endParaRPr lang="de-CH" sz="1900" dirty="0"/>
          </a:p>
        </p:txBody>
      </p:sp>
    </p:spTree>
    <p:extLst>
      <p:ext uri="{BB962C8B-B14F-4D97-AF65-F5344CB8AC3E}">
        <p14:creationId xmlns:p14="http://schemas.microsoft.com/office/powerpoint/2010/main" val="3585880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33E72FA3-BD00-444A-AD9B-E6C3D069C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810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13A87868-A28E-FA0E-D4F3-B09F2A145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57189"/>
            <a:ext cx="7886700" cy="11105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Erster</a:t>
            </a:r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Flugtest</a:t>
            </a:r>
            <a:endParaRPr lang="en-US" sz="45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2" name="Grafik 31" descr="Ein Bild, das Natur, draußen, Gras, Cumulus enthält.&#10;&#10;Automatisch generierte Beschreibung">
            <a:extLst>
              <a:ext uri="{FF2B5EF4-FFF2-40B4-BE49-F238E27FC236}">
                <a16:creationId xmlns:a16="http://schemas.microsoft.com/office/drawing/2014/main" id="{7ACD55F5-B64A-406D-953D-485F84CF2E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94" r="34864" b="2"/>
          <a:stretch/>
        </p:blipFill>
        <p:spPr>
          <a:xfrm rot="5400000">
            <a:off x="552171" y="1450433"/>
            <a:ext cx="2038365" cy="2844597"/>
          </a:xfrm>
          <a:prstGeom prst="rect">
            <a:avLst/>
          </a:prstGeom>
        </p:spPr>
      </p:pic>
      <p:pic>
        <p:nvPicPr>
          <p:cNvPr id="5" name="Inhaltsplatzhalter 4" descr="Ein Bild, das Gras, draußen, Himmel, Wolke enthält.&#10;&#10;Automatisch generierte Beschreibung">
            <a:extLst>
              <a:ext uri="{FF2B5EF4-FFF2-40B4-BE49-F238E27FC236}">
                <a16:creationId xmlns:a16="http://schemas.microsoft.com/office/drawing/2014/main" id="{F3024DB1-4781-8FB7-1D4B-E156232220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5" b="4453"/>
          <a:stretch/>
        </p:blipFill>
        <p:spPr>
          <a:xfrm>
            <a:off x="3146006" y="1853571"/>
            <a:ext cx="2844598" cy="2038343"/>
          </a:xfrm>
          <a:prstGeom prst="rect">
            <a:avLst/>
          </a:prstGeom>
        </p:spPr>
      </p:pic>
      <p:pic>
        <p:nvPicPr>
          <p:cNvPr id="24" name="Grafik 23" descr="Ein Bild, das Gras, draußen, Baum, Pflanze enthält.&#10;&#10;Automatisch generierte Beschreibung">
            <a:extLst>
              <a:ext uri="{FF2B5EF4-FFF2-40B4-BE49-F238E27FC236}">
                <a16:creationId xmlns:a16="http://schemas.microsoft.com/office/drawing/2014/main" id="{96EEA9F5-A041-3A52-9852-4AA0FF595D0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5" b="4453"/>
          <a:stretch/>
        </p:blipFill>
        <p:spPr>
          <a:xfrm>
            <a:off x="6141024" y="1853571"/>
            <a:ext cx="2844597" cy="2038343"/>
          </a:xfrm>
          <a:prstGeom prst="rect">
            <a:avLst/>
          </a:prstGeom>
        </p:spPr>
      </p:pic>
      <p:pic>
        <p:nvPicPr>
          <p:cNvPr id="9" name="Grafik 8" descr="Ein Bild, das Gras, draußen, Pflanze, Baum enthält.&#10;&#10;Automatisch generierte Beschreibung">
            <a:extLst>
              <a:ext uri="{FF2B5EF4-FFF2-40B4-BE49-F238E27FC236}">
                <a16:creationId xmlns:a16="http://schemas.microsoft.com/office/drawing/2014/main" id="{2640251C-947A-066F-B522-1E5ABFF496E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-5" b="4453"/>
          <a:stretch/>
        </p:blipFill>
        <p:spPr>
          <a:xfrm>
            <a:off x="149055" y="4063630"/>
            <a:ext cx="2844597" cy="2038343"/>
          </a:xfrm>
          <a:prstGeom prst="rect">
            <a:avLst/>
          </a:prstGeom>
        </p:spPr>
      </p:pic>
      <p:pic>
        <p:nvPicPr>
          <p:cNvPr id="29" name="Grafik 28" descr="Ein Bild, das Gras, draußen, Wolke, Himmel enthält.&#10;&#10;Automatisch generierte Beschreibung">
            <a:extLst>
              <a:ext uri="{FF2B5EF4-FFF2-40B4-BE49-F238E27FC236}">
                <a16:creationId xmlns:a16="http://schemas.microsoft.com/office/drawing/2014/main" id="{59E2CF13-9F41-53D4-97F1-0E56868148D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458" r="-5" b="-5"/>
          <a:stretch/>
        </p:blipFill>
        <p:spPr>
          <a:xfrm>
            <a:off x="3146006" y="4063630"/>
            <a:ext cx="2844598" cy="2038344"/>
          </a:xfrm>
          <a:prstGeom prst="rect">
            <a:avLst/>
          </a:prstGeom>
        </p:spPr>
      </p:pic>
      <p:pic>
        <p:nvPicPr>
          <p:cNvPr id="7" name="Grafik 6" descr="Ein Bild, das draußen, Gras, Wolke, Rad enthält.&#10;&#10;Automatisch generierte Beschreibung">
            <a:extLst>
              <a:ext uri="{FF2B5EF4-FFF2-40B4-BE49-F238E27FC236}">
                <a16:creationId xmlns:a16="http://schemas.microsoft.com/office/drawing/2014/main" id="{7AD6B06D-DB86-E289-FA94-04B66B72C68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-5" b="4453"/>
          <a:stretch/>
        </p:blipFill>
        <p:spPr>
          <a:xfrm>
            <a:off x="6141024" y="4063630"/>
            <a:ext cx="2844597" cy="203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46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de-CH" sz="4300"/>
              <a:t>Probleme und Herausforderungen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1900" b="1" dirty="0"/>
              <a:t>Probleme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Pflichtenheft auf den Zahnfühlen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Integration von </a:t>
            </a:r>
            <a:r>
              <a:rPr lang="de-CH" sz="1900" dirty="0" err="1"/>
              <a:t>Terabee</a:t>
            </a:r>
            <a:r>
              <a:rPr lang="de-CH" sz="1900" dirty="0"/>
              <a:t> Evo in </a:t>
            </a:r>
            <a:r>
              <a:rPr lang="de-CH" sz="1900" dirty="0" err="1"/>
              <a:t>Ardupilot</a:t>
            </a:r>
            <a:endParaRPr lang="de-CH" sz="1900" dirty="0"/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 err="1"/>
              <a:t>Unisense</a:t>
            </a:r>
            <a:r>
              <a:rPr lang="de-CH" sz="1900" dirty="0"/>
              <a:t> E mit S-bus einbinden (temporäre Lösung gefunden)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endParaRPr lang="de-CH" sz="1900" dirty="0"/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de-CH" sz="1900" b="1" dirty="0"/>
              <a:t>Herausforderungen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 err="1"/>
              <a:t>Rangefinder</a:t>
            </a:r>
            <a:r>
              <a:rPr lang="de-CH" sz="1900" dirty="0"/>
              <a:t> Daten richtig filtern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 err="1"/>
              <a:t>Lua</a:t>
            </a:r>
            <a:r>
              <a:rPr lang="de-CH" sz="1900" dirty="0"/>
              <a:t>-Skript für 6 Klappensteuerung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de-CH" sz="1900" dirty="0"/>
              <a:t>Gerade aus rollen beim Start auf </a:t>
            </a:r>
            <a:r>
              <a:rPr lang="de-CH" sz="1900" dirty="0" err="1"/>
              <a:t>Sartwagen</a:t>
            </a:r>
            <a:endParaRPr lang="de-CH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372</Words>
  <Application>Microsoft Macintosh PowerPoint</Application>
  <PresentationFormat>Bildschirmpräsentation (4:3)</PresentationFormat>
  <Paragraphs>80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Der Große Segler wird autonom</vt:lpstr>
      <vt:lpstr>Wofür ist unser Projekt?</vt:lpstr>
      <vt:lpstr>Ausgangslage</vt:lpstr>
      <vt:lpstr>Verbindliche Kriterien</vt:lpstr>
      <vt:lpstr>Wie funktioniert es?</vt:lpstr>
      <vt:lpstr>Wie erreichen wir unser Ziel?</vt:lpstr>
      <vt:lpstr>Wo stehen wir?</vt:lpstr>
      <vt:lpstr>Erster Flugtest</vt:lpstr>
      <vt:lpstr>Probleme und Herausforderungen</vt:lpstr>
      <vt:lpstr>Nächste Schritte und Ausblick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Frehner Mauro</cp:lastModifiedBy>
  <cp:revision>2</cp:revision>
  <dcterms:created xsi:type="dcterms:W3CDTF">2013-01-27T09:14:16Z</dcterms:created>
  <dcterms:modified xsi:type="dcterms:W3CDTF">2024-10-29T18:09:49Z</dcterms:modified>
  <cp:category/>
</cp:coreProperties>
</file>

<file path=docProps/thumbnail.jpeg>
</file>